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7"/>
  </p:notesMasterIdLst>
  <p:sldIdLst>
    <p:sldId id="256" r:id="rId2"/>
    <p:sldId id="257" r:id="rId3"/>
    <p:sldId id="268" r:id="rId4"/>
    <p:sldId id="267" r:id="rId5"/>
    <p:sldId id="262" r:id="rId6"/>
    <p:sldId id="260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4" r:id="rId15"/>
    <p:sldId id="282" r:id="rId16"/>
    <p:sldId id="272" r:id="rId17"/>
    <p:sldId id="273" r:id="rId18"/>
    <p:sldId id="276" r:id="rId19"/>
    <p:sldId id="277" r:id="rId20"/>
    <p:sldId id="284" r:id="rId21"/>
    <p:sldId id="280" r:id="rId22"/>
    <p:sldId id="281" r:id="rId23"/>
    <p:sldId id="279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2DBDA-4F38-4274-9EC5-9B36E9294BA2}" v="219" dt="2021-07-08T08:44:55.671"/>
    <p1510:client id="{E3D0AFD9-F93B-470E-90DE-6CC8136F2755}" v="25" dt="2021-07-08T07:33:20.699"/>
    <p1510:client id="{F687B179-F1B2-44D3-9F9B-5321A8DA3984}" v="742" dt="2021-07-07T19:45:05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9325A-3789-4458-AB24-90A42EF34C08}" type="datetimeFigureOut">
              <a:rPr lang="de-DE" smtClean="0"/>
              <a:t>15.07.2021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66A93-3C7B-4BCC-891E-1D20176A6D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28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17D6-87C3-465F-85D7-76A569FEBE8E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75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5905-0EB0-4DE1-87D3-CC414E163959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11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5FF3-DEAD-461F-A5FD-04E61970EEB2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13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AD0A-2362-4507-9AB2-0B040F39FC70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17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532B-593A-4A1A-9BFF-EBFDACD01303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51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0F6D-DDE1-4119-8603-D07DB9B09E9B}" type="datetime1">
              <a:rPr lang="de-DE" smtClean="0"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1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893E-7253-4642-BC27-5F025FE2DD45}" type="datetime1">
              <a:rPr lang="de-DE" smtClean="0"/>
              <a:t>15.07.2021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40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295B7-B58E-4149-9296-39348C30D3AA}" type="datetime1">
              <a:rPr lang="de-DE" smtClean="0"/>
              <a:t>15.07.2021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25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30B31-147E-441B-A3CE-A64EFBF6B3DF}" type="datetime1">
              <a:rPr lang="de-DE" smtClean="0"/>
              <a:t>15.07.2021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82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3173-9168-43C0-8BB1-6FE76CD27B31}" type="datetime1">
              <a:rPr lang="de-DE" smtClean="0"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479B-B8F2-4E54-B63F-13CA0E0D49B3}" type="datetime1">
              <a:rPr lang="de-DE" smtClean="0"/>
              <a:t>15.07.2021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5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4CB22-CBFE-41AD-8C7B-B28E3FCB14C1}" type="datetime1">
              <a:rPr lang="de-DE" smtClean="0"/>
              <a:t>15.07.2021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DE9A5-571D-4BBB-A53E-64F0C041AF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698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.github.io/ros2_grasp_library/docs/doc/overview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nkaemika/franka_ros" TargetMode="External"/><Relationship Id="rId2" Type="http://schemas.openxmlformats.org/officeDocument/2006/relationships/hyperlink" Target="https://github.com/atenpas/gpd_r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9911" TargetMode="External"/><Relationship Id="rId5" Type="http://schemas.openxmlformats.org/officeDocument/2006/relationships/hyperlink" Target="https://github.com/IntelRealSense/realsense-ros" TargetMode="External"/><Relationship Id="rId4" Type="http://schemas.openxmlformats.org/officeDocument/2006/relationships/hyperlink" Target="https://github.com/ros-planning/panda_moveit_confi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E06B5-BC8C-4302-B59C-8BE19395F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494" y="1085591"/>
            <a:ext cx="10305011" cy="2516447"/>
          </a:xfrm>
        </p:spPr>
        <p:txBody>
          <a:bodyPr>
            <a:noAutofit/>
          </a:bodyPr>
          <a:lstStyle/>
          <a:p>
            <a:r>
              <a:rPr lang="de-DE" sz="4000" b="0" i="0" dirty="0">
                <a:effectLst/>
                <a:latin typeface="Arial" panose="020B0604020202020204" pitchFamily="34" charset="0"/>
              </a:rPr>
              <a:t>Konzeption und Implementierung einer KI-gestützten Bin-Picking-Anwendung für einen mit einer Tiefenkamera ausgestatteten kollaborativen Roboter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6F03AF-923A-43D7-995E-FE5F461BB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649442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de-DE" dirty="0"/>
          </a:p>
          <a:p>
            <a:endParaRPr lang="de-DE" dirty="0"/>
          </a:p>
          <a:p>
            <a:pPr algn="r"/>
            <a:r>
              <a:rPr lang="de-DE" dirty="0"/>
              <a:t>David Leonhardt</a:t>
            </a:r>
          </a:p>
          <a:p>
            <a:pPr algn="r"/>
            <a:r>
              <a:rPr lang="de-DE" dirty="0"/>
              <a:t>08.07.2021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AF15DB-6A1C-4BE3-B77B-E666BB84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20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08A42-1491-4E29-8430-73388F3A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Fusion von Punktewolken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016A2-8FD2-4DDA-8E86-3D2289A4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Aufzeichnen der Punktewolken:</a:t>
            </a:r>
          </a:p>
          <a:p>
            <a:r>
              <a:rPr lang="de-DE" sz="2000" dirty="0"/>
              <a:t>Anfahren mehrerer Posen über dem Arbeitsbereich</a:t>
            </a:r>
          </a:p>
          <a:p>
            <a:r>
              <a:rPr lang="de-DE" sz="2000" dirty="0"/>
              <a:t>Transformation der Punktewolken in das Weltkoordinatensystem</a:t>
            </a:r>
          </a:p>
          <a:p>
            <a:endParaRPr lang="de-DE" sz="2400" dirty="0"/>
          </a:p>
          <a:p>
            <a:pPr marL="0" indent="0">
              <a:buNone/>
            </a:pPr>
            <a:r>
              <a:rPr lang="de-DE" dirty="0"/>
              <a:t>Fusion:</a:t>
            </a:r>
          </a:p>
          <a:p>
            <a:r>
              <a:rPr lang="de-DE" sz="2000" dirty="0"/>
              <a:t>Zusammenfügen aller aufgenommenen Punktewolken mit Hilfe der Point-Cloud-Library PCL</a:t>
            </a:r>
          </a:p>
        </p:txBody>
      </p:sp>
      <p:pic>
        <p:nvPicPr>
          <p:cNvPr id="4" name="Grafik 4" descr="Ein Bild, das Text, Bettwäsche enthält.&#10;&#10;Beschreibung automatisch generiert.">
            <a:extLst>
              <a:ext uri="{FF2B5EF4-FFF2-40B4-BE49-F238E27FC236}">
                <a16:creationId xmlns:a16="http://schemas.microsoft.com/office/drawing/2014/main" id="{A0C83421-BAFF-413B-856F-E64B77F81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67" y="4555376"/>
            <a:ext cx="3371654" cy="1799972"/>
          </a:xfrm>
          <a:prstGeom prst="rect">
            <a:avLst/>
          </a:prstGeom>
        </p:spPr>
      </p:pic>
      <p:pic>
        <p:nvPicPr>
          <p:cNvPr id="5" name="Grafik 5" descr="Ein Bild, das Text, grün enthält.&#10;&#10;Beschreibung automatisch generiert.">
            <a:extLst>
              <a:ext uri="{FF2B5EF4-FFF2-40B4-BE49-F238E27FC236}">
                <a16:creationId xmlns:a16="http://schemas.microsoft.com/office/drawing/2014/main" id="{C4F32DA2-C638-43D8-8EEF-C161C96A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376" y="4555376"/>
            <a:ext cx="3371654" cy="179997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32E337-6887-4622-88D8-1AAFDA0D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256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D9F6B-AE17-41D5-AB9A-63DD437F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Greifposenerkennung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54AE3-8F00-4C59-BD47-D4FE855E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Open-Source Bibliothek: </a:t>
            </a:r>
            <a:r>
              <a:rPr lang="de-DE" dirty="0" err="1"/>
              <a:t>Grasp</a:t>
            </a:r>
            <a:r>
              <a:rPr lang="de-DE" dirty="0"/>
              <a:t> Pose </a:t>
            </a:r>
            <a:r>
              <a:rPr lang="de-DE" dirty="0" err="1"/>
              <a:t>Detection</a:t>
            </a:r>
            <a:r>
              <a:rPr lang="de-DE" dirty="0"/>
              <a:t> (</a:t>
            </a:r>
            <a:r>
              <a:rPr lang="de-DE" dirty="0" err="1"/>
              <a:t>gpd</a:t>
            </a:r>
            <a:r>
              <a:rPr lang="de-DE" dirty="0"/>
              <a:t>)</a:t>
            </a:r>
          </a:p>
          <a:p>
            <a:pPr lvl="1"/>
            <a:r>
              <a:rPr lang="de-DE" sz="2000" dirty="0"/>
              <a:t>Klassifizierung gesampelter Greifposen durch ein CNN</a:t>
            </a:r>
            <a:endParaRPr lang="de-DE" sz="2000" dirty="0">
              <a:cs typeface="Calibri"/>
            </a:endParaRPr>
          </a:p>
          <a:p>
            <a:pPr lvl="1"/>
            <a:r>
              <a:rPr lang="de-DE" sz="2000" dirty="0"/>
              <a:t>ROS-Wrapper: </a:t>
            </a:r>
            <a:r>
              <a:rPr lang="de-DE" sz="2000" dirty="0" err="1"/>
              <a:t>gpd_ros</a:t>
            </a:r>
            <a:endParaRPr lang="de-DE" sz="2000" dirty="0"/>
          </a:p>
          <a:p>
            <a:pPr lvl="1"/>
            <a:endParaRPr lang="de-DE" sz="2000" dirty="0"/>
          </a:p>
          <a:p>
            <a:r>
              <a:rPr lang="de-DE" sz="2400" dirty="0"/>
              <a:t>Konfiguration der Bibliothek über Konfigurationsdatei</a:t>
            </a:r>
          </a:p>
          <a:p>
            <a:pPr lvl="1"/>
            <a:r>
              <a:rPr lang="de-DE" sz="2000" dirty="0" err="1"/>
              <a:t>Greifergeometrie</a:t>
            </a:r>
            <a:r>
              <a:rPr lang="de-DE" sz="2000" dirty="0"/>
              <a:t>, Parameter für das Neuronale Netz, Parameter für Vorverarbeitung, …</a:t>
            </a:r>
          </a:p>
          <a:p>
            <a:endParaRPr lang="de-DE" sz="2400" dirty="0"/>
          </a:p>
          <a:p>
            <a:r>
              <a:rPr lang="de-DE" sz="2400" dirty="0"/>
              <a:t>Funktionsweise des </a:t>
            </a:r>
            <a:r>
              <a:rPr lang="de-DE" sz="2400" dirty="0" err="1"/>
              <a:t>Detekions</a:t>
            </a:r>
            <a:r>
              <a:rPr lang="de-DE" sz="2400" dirty="0"/>
              <a:t>-Knotens in </a:t>
            </a:r>
            <a:r>
              <a:rPr lang="de-DE" sz="2400" dirty="0" err="1"/>
              <a:t>gpd_ros</a:t>
            </a:r>
            <a:r>
              <a:rPr lang="de-DE" sz="2400" dirty="0"/>
              <a:t>:</a:t>
            </a:r>
          </a:p>
          <a:p>
            <a:pPr lvl="1"/>
            <a:r>
              <a:rPr lang="de-DE" sz="2000" dirty="0"/>
              <a:t>Empfangen einer Punktewolke auf festgelegtem Topic</a:t>
            </a:r>
          </a:p>
          <a:p>
            <a:pPr lvl="1"/>
            <a:r>
              <a:rPr lang="de-DE" sz="2000" dirty="0"/>
              <a:t>Ausführung der </a:t>
            </a:r>
            <a:r>
              <a:rPr lang="de-DE" sz="2000" dirty="0" err="1"/>
              <a:t>Greifposenerkennung</a:t>
            </a:r>
            <a:endParaRPr lang="de-DE" sz="2000" dirty="0"/>
          </a:p>
          <a:p>
            <a:pPr lvl="1"/>
            <a:r>
              <a:rPr lang="de-DE" sz="2000" dirty="0"/>
              <a:t>Publishing der generierten Greifposen auf einem weiteren Topic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1C94E6-99BC-4E7E-B000-D3DC4FFC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2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A343C-2F22-42F3-AE04-41123DB9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Greifposenerkennung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95A5F-121E-4BE9-9A90-92548EA50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33792" cy="4351338"/>
          </a:xfrm>
        </p:spPr>
        <p:txBody>
          <a:bodyPr/>
          <a:lstStyle/>
          <a:p>
            <a:r>
              <a:rPr lang="de-DE" dirty="0"/>
              <a:t>Generierte Greifposen müssen zunächst für den Roboter transformiert werden: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D4D247-00F9-43FD-8170-D6826EEDD0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47" y="3137650"/>
            <a:ext cx="2407618" cy="242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Ein Bild, das Küchengerät enthält.&#10;&#10;Automatisch generierte Beschreibung">
            <a:extLst>
              <a:ext uri="{FF2B5EF4-FFF2-40B4-BE49-F238E27FC236}">
                <a16:creationId xmlns:a16="http://schemas.microsoft.com/office/drawing/2014/main" id="{CF79336D-0AF1-44E5-84EB-9B6C5F41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23" y="2495440"/>
            <a:ext cx="3019702" cy="39227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7340A6-D16D-4157-98D4-98E7B806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6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41D3D-8DBD-4763-BA42-9772777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- Paketstruktur</a:t>
            </a: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0E93114-825D-4141-8DA6-A2D7B36E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4" y="1690688"/>
            <a:ext cx="10669195" cy="423629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8B53DD-E415-4469-BE6B-33730D2EB5E1}"/>
              </a:ext>
            </a:extLst>
          </p:cNvPr>
          <p:cNvSpPr txBox="1"/>
          <p:nvPr/>
        </p:nvSpPr>
        <p:spPr>
          <a:xfrm>
            <a:off x="3842159" y="6031264"/>
            <a:ext cx="12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Neu erstellt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C45D4-4C83-467A-A342-58BE165672CA}"/>
              </a:ext>
            </a:extLst>
          </p:cNvPr>
          <p:cNvSpPr txBox="1"/>
          <p:nvPr/>
        </p:nvSpPr>
        <p:spPr>
          <a:xfrm>
            <a:off x="9756396" y="5557654"/>
            <a:ext cx="10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3rd Party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87192BE-C063-40F4-AAC9-EFE6F5B1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08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F41D3D-8DBD-4763-BA42-9772777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– GUI (Python)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C58FB3-C40C-47AB-AF77-9FE89F90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" y="1754283"/>
            <a:ext cx="8239111" cy="450657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728F1DF-734A-4C40-97D4-173885BAB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387" y="2395294"/>
            <a:ext cx="2919368" cy="32245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 err="1">
                <a:solidFill>
                  <a:srgbClr val="FF0000"/>
                </a:solidFill>
              </a:rPr>
              <a:t>Debugausgabe</a:t>
            </a:r>
            <a:r>
              <a:rPr lang="de-DE" sz="2000" dirty="0">
                <a:solidFill>
                  <a:srgbClr val="FF0000"/>
                </a:solidFill>
              </a:rPr>
              <a:t> /       GPD-Einstellungen</a:t>
            </a:r>
          </a:p>
          <a:p>
            <a:pPr marL="0" indent="0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r>
              <a:rPr lang="de-DE" sz="2000" dirty="0">
                <a:solidFill>
                  <a:srgbClr val="00B050"/>
                </a:solidFill>
              </a:rPr>
              <a:t>Live-Visualisierung</a:t>
            </a:r>
          </a:p>
          <a:p>
            <a:endParaRPr lang="de-DE" sz="2000" dirty="0">
              <a:solidFill>
                <a:srgbClr val="00B050"/>
              </a:solidFill>
            </a:endParaRPr>
          </a:p>
          <a:p>
            <a:r>
              <a:rPr lang="de-DE" sz="2000" dirty="0">
                <a:solidFill>
                  <a:srgbClr val="0070C0"/>
                </a:solidFill>
              </a:rPr>
              <a:t>Aktionen</a:t>
            </a:r>
          </a:p>
          <a:p>
            <a:endParaRPr lang="de-DE" sz="2000" dirty="0">
              <a:solidFill>
                <a:srgbClr val="0070C0"/>
              </a:solidFill>
            </a:endParaRPr>
          </a:p>
          <a:p>
            <a:r>
              <a:rPr lang="de-DE" sz="2000" dirty="0">
                <a:solidFill>
                  <a:srgbClr val="FFC000"/>
                </a:solidFill>
              </a:rPr>
              <a:t>Zustandsanzeige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D8E30B-580E-47AD-B2E9-C3EAB028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60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9CFE7-232F-4A9C-80A6-8F2C2582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Realer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42F56-15F2-4BAB-98B0-095087CA1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228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Problem:</a:t>
            </a:r>
          </a:p>
          <a:p>
            <a:r>
              <a:rPr lang="de-DE" sz="2400" dirty="0">
                <a:cs typeface="Calibri"/>
              </a:rPr>
              <a:t>Objekt mit stetiger Kraft greifen nur mit </a:t>
            </a:r>
            <a:r>
              <a:rPr lang="de-DE" sz="2400" dirty="0" err="1">
                <a:cs typeface="Calibri"/>
              </a:rPr>
              <a:t>MoveIt</a:t>
            </a:r>
            <a:r>
              <a:rPr lang="de-DE" sz="2400" dirty="0">
                <a:cs typeface="Calibri"/>
              </a:rPr>
              <a:t>-Bahnplanung nicht möglich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Lösung:</a:t>
            </a:r>
          </a:p>
          <a:p>
            <a:r>
              <a:rPr lang="de-DE" sz="2400" dirty="0"/>
              <a:t>Nutzung des </a:t>
            </a:r>
            <a:r>
              <a:rPr lang="de-DE" sz="2400" dirty="0" err="1"/>
              <a:t>franka_gripper</a:t>
            </a:r>
            <a:r>
              <a:rPr lang="de-DE" sz="2400" dirty="0"/>
              <a:t> Pakets aus dem </a:t>
            </a:r>
            <a:r>
              <a:rPr lang="de-DE" sz="2400" dirty="0" err="1"/>
              <a:t>franka_ros</a:t>
            </a:r>
            <a:r>
              <a:rPr lang="de-DE" sz="2400" dirty="0"/>
              <a:t> Metapaket</a:t>
            </a:r>
            <a:endParaRPr lang="de-DE" sz="2400" dirty="0">
              <a:cs typeface="Calibri"/>
            </a:endParaRPr>
          </a:p>
          <a:p>
            <a:r>
              <a:rPr lang="de-DE" sz="2400" dirty="0">
                <a:cs typeface="Calibri"/>
              </a:rPr>
              <a:t>Verwendung der </a:t>
            </a:r>
            <a:r>
              <a:rPr lang="de-DE" sz="2400" dirty="0" err="1">
                <a:ea typeface="+mn-lt"/>
                <a:cs typeface="+mn-lt"/>
              </a:rPr>
              <a:t>franka_gripper</a:t>
            </a:r>
            <a:r>
              <a:rPr lang="de-DE" sz="2400" dirty="0">
                <a:ea typeface="+mn-lt"/>
                <a:cs typeface="+mn-lt"/>
              </a:rPr>
              <a:t>::</a:t>
            </a:r>
            <a:r>
              <a:rPr lang="de-DE" sz="2400" dirty="0" err="1">
                <a:ea typeface="+mn-lt"/>
                <a:cs typeface="+mn-lt"/>
              </a:rPr>
              <a:t>GraspAction</a:t>
            </a:r>
            <a:endParaRPr lang="de-DE" sz="2400" dirty="0" err="1">
              <a:cs typeface="Calibri"/>
            </a:endParaRPr>
          </a:p>
          <a:p>
            <a:pPr marL="0" indent="0">
              <a:buNone/>
            </a:pPr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91D3D9-85A7-4A82-B465-DB4DBE856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E0E67-9972-48A0-A666-90FC211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Realer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C5E41A-7761-4761-900F-E4379B33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916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Problem:</a:t>
            </a:r>
          </a:p>
          <a:p>
            <a:r>
              <a:rPr lang="de-DE" sz="2400" dirty="0"/>
              <a:t>Genaue Kameraposition für korrekte Transformation der Punktewolken nötig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Lösung:</a:t>
            </a:r>
          </a:p>
          <a:p>
            <a:r>
              <a:rPr lang="de-DE" sz="2400" dirty="0"/>
              <a:t>Selbstkalibrierung mit Schachbrettmuster                                                        (Schachbrettpose händisch ausgemessen)</a:t>
            </a:r>
          </a:p>
          <a:p>
            <a:r>
              <a:rPr lang="de-DE" sz="2400" dirty="0"/>
              <a:t>Genauer als vorher, aber nicht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EFC0FCC-8D89-4595-91FF-B5084BDF0585}"/>
                  </a:ext>
                </a:extLst>
              </p:cNvPr>
              <p:cNvSpPr txBox="1"/>
              <p:nvPr/>
            </p:nvSpPr>
            <p:spPr>
              <a:xfrm>
                <a:off x="8301983" y="5391614"/>
                <a:ext cx="2284221" cy="1210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de-DE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𝐹𝐾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𝐵𝐹</m:t>
                        </m:r>
                      </m:sub>
                      <m:sup>
                        <m:r>
                          <a:rPr lang="de-DE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𝐵𝐾</m:t>
                        </m:r>
                      </m:sub>
                    </m:sSub>
                  </m:oMath>
                </a14:m>
                <a:endParaRPr lang="de-DE" b="0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de-DE" b="0" dirty="0"/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𝐵𝐾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𝐾𝑆</m:t>
                        </m:r>
                      </m:sub>
                      <m:sup>
                        <m:r>
                          <a:rPr lang="de-DE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EFC0FCC-8D89-4595-91FF-B5084BDF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83" y="5391614"/>
                <a:ext cx="2284221" cy="1210268"/>
              </a:xfrm>
              <a:prstGeom prst="rect">
                <a:avLst/>
              </a:prstGeom>
              <a:blipFill>
                <a:blip r:embed="rId2"/>
                <a:stretch>
                  <a:fillRect l="-1867" b="-50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4A08BDA0-1F64-4408-BF78-4EB016B17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1" y="5458721"/>
            <a:ext cx="2236015" cy="131903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A8CB843-6439-40A0-9FE6-47985F0D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79" y="387830"/>
            <a:ext cx="4520206" cy="507089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231FF-F520-4D6E-9395-433DB94E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86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9CFE7-232F-4A9C-80A6-8F2C2582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Realer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42F56-15F2-4BAB-98B0-095087CA1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93111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Problem:</a:t>
            </a:r>
          </a:p>
          <a:p>
            <a:r>
              <a:rPr lang="de-DE" sz="2400" dirty="0"/>
              <a:t>Reale Kamera verzerrt Punktewolke bei Aufnahme aus verschiedenen Winkeln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Lösung:</a:t>
            </a:r>
          </a:p>
          <a:p>
            <a:r>
              <a:rPr lang="de-DE" sz="2400" dirty="0"/>
              <a:t>Aufnahme von Punktewolken ausschließlich von oben senkrecht nach unten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5A16E9AC-2B9A-4E35-9AF1-F3004EB53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39" y="4840964"/>
            <a:ext cx="3011922" cy="18824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9DF729-FE29-4EEE-9057-33C7276A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89" y="4839024"/>
            <a:ext cx="3011922" cy="1882451"/>
          </a:xfrm>
          <a:prstGeom prst="rect">
            <a:avLst/>
          </a:prstGeom>
        </p:spPr>
      </p:pic>
      <p:pic>
        <p:nvPicPr>
          <p:cNvPr id="4" name="Grafik 5" descr="Ein Bild, das Karte enthält.&#10;&#10;Beschreibung automatisch generiert.">
            <a:extLst>
              <a:ext uri="{FF2B5EF4-FFF2-40B4-BE49-F238E27FC236}">
                <a16:creationId xmlns:a16="http://schemas.microsoft.com/office/drawing/2014/main" id="{D6E5C4DC-931C-4C6C-B4DE-16C81CF82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94400"/>
            <a:ext cx="3003395" cy="1594566"/>
          </a:xfrm>
          <a:prstGeom prst="rect">
            <a:avLst/>
          </a:prstGeom>
        </p:spPr>
      </p:pic>
      <p:pic>
        <p:nvPicPr>
          <p:cNvPr id="6" name="Grafik 7" descr="Ein Bild, das Pflanze enthält.&#10;&#10;Beschreibung automatisch generiert.">
            <a:extLst>
              <a:ext uri="{FF2B5EF4-FFF2-40B4-BE49-F238E27FC236}">
                <a16:creationId xmlns:a16="http://schemas.microsoft.com/office/drawing/2014/main" id="{140C86D5-B8E9-4315-BE0E-7550E8472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324" y="2218240"/>
            <a:ext cx="4186129" cy="2222505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55C447B-37FC-4706-8F6A-80DE7E44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13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D4D7-0A31-4ECA-B865-40C42AC5D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87BB73-1BB9-4E11-AE23-8269187E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AED01C-C464-4F1A-9900-D6486723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5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ulation">
            <a:hlinkClick r:id="" action="ppaction://media"/>
            <a:extLst>
              <a:ext uri="{FF2B5EF4-FFF2-40B4-BE49-F238E27FC236}">
                <a16:creationId xmlns:a16="http://schemas.microsoft.com/office/drawing/2014/main" id="{D76087CE-B493-4E32-8191-38FFD4289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0" y="155"/>
            <a:ext cx="12192000" cy="685784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578D09-B091-4A61-A783-860BDE97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1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98C72B-68B8-4774-A302-FA105CE3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3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735D3-DF9C-452D-A1E4-7C6BA69A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1CE991-12C4-4EA6-9DBE-6F577404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Projektbeschreibung</a:t>
            </a:r>
          </a:p>
          <a:p>
            <a:endParaRPr lang="de-DE" dirty="0"/>
          </a:p>
          <a:p>
            <a:r>
              <a:rPr lang="de-DE" dirty="0"/>
              <a:t>Umsetzung</a:t>
            </a:r>
          </a:p>
          <a:p>
            <a:endParaRPr lang="de-DE" dirty="0"/>
          </a:p>
          <a:p>
            <a:r>
              <a:rPr lang="de-DE" dirty="0"/>
              <a:t>Ergebnisse</a:t>
            </a:r>
          </a:p>
          <a:p>
            <a:endParaRPr lang="de-DE" dirty="0"/>
          </a:p>
          <a:p>
            <a:r>
              <a:rPr lang="de-DE"/>
              <a:t>Fazit/Ausblick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37857C-C6D8-4AB6-A4D9-CC1997EC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86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EE237-14F7-4779-A90E-F8940F0B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Realität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DAA905-8126-4494-A9AE-9D6113B8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 algn="ctr">
              <a:buNone/>
            </a:pPr>
            <a:r>
              <a:rPr lang="de-DE" dirty="0"/>
              <a:t>Live Vorführung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4DC6D3-7D83-45A6-A345-4E23842F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85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D4D7-0A31-4ECA-B865-40C42AC5D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87BB73-1BB9-4E11-AE23-8269187E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64ABB9-DE6D-4A56-9681-C138F01A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10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1E8F2-F5D5-424B-9C73-C6A175FC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82B4C-E280-4A3B-AE90-E9617433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Bin Picking Anwendung bislang ohne den Bin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Simulation und realer Roboter erfüllen grundlegend die angestrebten Anforderungen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Reale Kamera ist deutlich schwerer zu kalibrieren und effizient einzusetzen als in der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554B17-30B6-41BE-A62D-6491CD8F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58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E1E8F2-F5D5-424B-9C73-C6A175FC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Erweiterungs-/Verbesserungsmöglichkeiten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582B4C-E280-4A3B-AE90-E96174335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cs typeface="Calibri"/>
              </a:rPr>
              <a:t>Kontrolliertes Ablegen der gegriffenen Objekte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Verbesserte </a:t>
            </a:r>
            <a:r>
              <a:rPr lang="de-DE" dirty="0" err="1">
                <a:cs typeface="Calibri"/>
              </a:rPr>
              <a:t>Kameraposenkalibrierung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Implementierung aller im GUI vorgesehenen Funktionalitäten</a:t>
            </a:r>
          </a:p>
          <a:p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Evtl. Verwendung einer anderen </a:t>
            </a:r>
            <a:r>
              <a:rPr lang="de-DE" dirty="0" err="1">
                <a:cs typeface="Calibri"/>
              </a:rPr>
              <a:t>Grasp</a:t>
            </a:r>
            <a:r>
              <a:rPr lang="de-DE" dirty="0">
                <a:cs typeface="Calibri"/>
              </a:rPr>
              <a:t>-Bibliothek (z.B. bei Umstieg von ROS1 auf ROS2)</a:t>
            </a:r>
          </a:p>
          <a:p>
            <a:pPr lvl="1"/>
            <a:r>
              <a:rPr lang="de-DE" dirty="0">
                <a:ea typeface="+mn-lt"/>
                <a:cs typeface="+mn-lt"/>
                <a:hlinkClick r:id="rId2"/>
              </a:rPr>
              <a:t>https://intel.github.io/ros2_grasp_library/docs/doc/overview.html</a:t>
            </a:r>
            <a:r>
              <a:rPr lang="de-DE" dirty="0">
                <a:ea typeface="+mn-lt"/>
                <a:cs typeface="+mn-lt"/>
              </a:rPr>
              <a:t> </a:t>
            </a:r>
            <a:endParaRPr lang="de-DE" dirty="0">
              <a:cs typeface="Calibri"/>
            </a:endParaRPr>
          </a:p>
          <a:p>
            <a:endParaRPr lang="de-DE" dirty="0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CC362E-912E-494C-AA27-A272204C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024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D4D7-0A31-4ECA-B865-40C42AC5D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die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87BB73-1BB9-4E11-AE23-8269187E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Gibt es noch Fragen?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621DCF-7341-402F-8993-C1D4F500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60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5DA73-0981-4A4D-A1D9-B246B4D8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EF0D8F-2173-43DF-B783-76C396CF4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hlinkClick r:id="rId2"/>
              </a:rPr>
              <a:t>https://github.com/atenpas/gpd_ros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https://github.com/frankaemika/franka_ros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4"/>
              </a:rPr>
              <a:t>https://github.com/ros-planning/panda_moveit_config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5"/>
              </a:rPr>
              <a:t>https://github.com/IntelRealSense/realsense-ros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6"/>
              </a:rPr>
              <a:t>https://arxiv.org/abs/1706.09911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C5F787-CBD6-407E-A725-23030A8F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9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D4D7-0A31-4ECA-B865-40C42AC5D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Projektbeschreibung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87BB73-1BB9-4E11-AE23-8269187E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C690E6-D7F4-4FC4-BA64-A8164EA2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90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10C8D-BECA-42F7-B065-B9A6600C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958"/>
            <a:ext cx="10515600" cy="1325563"/>
          </a:xfrm>
        </p:spPr>
        <p:txBody>
          <a:bodyPr/>
          <a:lstStyle/>
          <a:p>
            <a:r>
              <a:rPr lang="de-DE" dirty="0"/>
              <a:t>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9275F-E422-4989-B962-6D0619E1A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42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Verwendung des Franka Panda mit der </a:t>
            </a:r>
            <a:r>
              <a:rPr lang="es-ES" dirty="0"/>
              <a:t>Intel RealSense LiDAR Camera L515</a:t>
            </a:r>
          </a:p>
          <a:p>
            <a:endParaRPr lang="es-ES" dirty="0"/>
          </a:p>
          <a:p>
            <a:r>
              <a:rPr lang="es-ES" dirty="0">
                <a:latin typeface="Intel Clear Pro"/>
              </a:rPr>
              <a:t>Generierung von möglichen Greifposen auf Basis von Punktewolken (unter Einsatz einer KI)</a:t>
            </a:r>
          </a:p>
          <a:p>
            <a:endParaRPr lang="es-ES" i="0" dirty="0">
              <a:effectLst/>
              <a:latin typeface="Intel Clear Pro"/>
            </a:endParaRPr>
          </a:p>
          <a:p>
            <a:r>
              <a:rPr lang="es-ES" dirty="0">
                <a:latin typeface="Intel Clear Pro"/>
              </a:rPr>
              <a:t>Umsetzung einer Beispielanwendung in einer  Simulationsumgebung sowie am realen Roboter</a:t>
            </a:r>
            <a:endParaRPr lang="es-ES" i="0" dirty="0">
              <a:effectLst/>
              <a:latin typeface="Intel Clear Pro"/>
            </a:endParaRPr>
          </a:p>
        </p:txBody>
      </p:sp>
      <p:pic>
        <p:nvPicPr>
          <p:cNvPr id="5" name="Grafik 4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E1F842E-19FD-47B2-9080-3BD12A8AC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80" y="3873785"/>
            <a:ext cx="3284376" cy="246328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162DCA-15C1-4FB8-BA39-616C295C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61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D4D7-0A31-4ECA-B865-40C42AC5DB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Umsetzung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87BB73-1BB9-4E11-AE23-8269187E7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E8F772-B1D4-468E-8B88-5596D33D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86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51023-E05F-4AB4-BB30-8723C7F8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Inbetriebnahme: Intel Realsense L515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7619E-5C55-41F3-8F98-25EA1977D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 der Realsense SDK unter Linux</a:t>
            </a:r>
          </a:p>
          <a:p>
            <a:pPr lvl="1"/>
            <a:r>
              <a:rPr lang="de-DE" dirty="0"/>
              <a:t>Erste Tests mit dem Realsense-Viewer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Installation des ROS Metapakets </a:t>
            </a:r>
            <a:r>
              <a:rPr lang="de-DE" dirty="0" err="1"/>
              <a:t>realsense_ros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7BDCB7-0672-4328-BF97-78C2CF4A4F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30" y="2809554"/>
            <a:ext cx="3288420" cy="196195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ACA1163-1AEE-49A8-9A9D-4D14347848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85" y="2809554"/>
            <a:ext cx="3288419" cy="196195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72401-F01B-4A5C-810E-3AB4F24D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94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9E7EC-9FC1-4093-86F3-5D60AD1B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60656E-D7B7-47BB-B9D8-3A13354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Gazebo</a:t>
            </a:r>
            <a:r>
              <a:rPr lang="de-DE" dirty="0"/>
              <a:t>-Simulator</a:t>
            </a:r>
          </a:p>
          <a:p>
            <a:endParaRPr lang="de-DE" dirty="0"/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„Standard-Simulator“ für ROS</a:t>
            </a:r>
          </a:p>
          <a:p>
            <a:pPr lvl="1"/>
            <a:r>
              <a:rPr lang="de-DE" dirty="0"/>
              <a:t>Direkte Interaktion mit ROS über Topics/Services</a:t>
            </a:r>
          </a:p>
          <a:p>
            <a:pPr lvl="1"/>
            <a:r>
              <a:rPr lang="de-DE" dirty="0"/>
              <a:t>Möglichkeit zur Modellierung von Kameras und Sensoren</a:t>
            </a:r>
          </a:p>
          <a:p>
            <a:pPr lvl="1"/>
            <a:endParaRPr lang="de-DE" dirty="0"/>
          </a:p>
          <a:p>
            <a:r>
              <a:rPr lang="de-DE" dirty="0"/>
              <a:t>Nachteil:</a:t>
            </a:r>
          </a:p>
          <a:p>
            <a:pPr lvl="1"/>
            <a:r>
              <a:rPr lang="de-DE" dirty="0"/>
              <a:t>Nicht so umfangreich wie andere Simulatoren</a:t>
            </a:r>
            <a:endParaRPr lang="de-DE" dirty="0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DBFF87-2573-4C54-A416-3B3B144A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6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AF3A9-5638-403E-8E09-41D1E418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478BA-0FF8-4DF8-9024-761113D65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8757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Simulation</a:t>
            </a:r>
            <a:r>
              <a:rPr lang="de-DE" sz="2400" dirty="0"/>
              <a:t> </a:t>
            </a:r>
            <a:r>
              <a:rPr lang="de-DE" dirty="0"/>
              <a:t>des Roboters:</a:t>
            </a:r>
          </a:p>
          <a:p>
            <a:r>
              <a:rPr lang="de-DE" sz="2000" dirty="0"/>
              <a:t>Nutzung einer für die Simulation angepassten Roboterbeschreibung</a:t>
            </a:r>
          </a:p>
          <a:p>
            <a:pPr lvl="1"/>
            <a:r>
              <a:rPr lang="de-DE" sz="1800" dirty="0"/>
              <a:t>Beschreibung zusätzlich um reale Umgebung des Roboters erweitert (Tiefenkamera und Tisch)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pPr marL="0" indent="0">
              <a:buNone/>
            </a:pPr>
            <a:r>
              <a:rPr lang="de-DE" dirty="0"/>
              <a:t>Simulation der Tiefenkamera:</a:t>
            </a:r>
          </a:p>
          <a:p>
            <a:r>
              <a:rPr lang="de-DE" sz="2000" dirty="0"/>
              <a:t>Verwendung der Kamerabeschreibung aus dem Paket </a:t>
            </a:r>
            <a:r>
              <a:rPr lang="de-DE" sz="2000" dirty="0" err="1"/>
              <a:t>realsense_ros</a:t>
            </a:r>
            <a:endParaRPr lang="de-DE" sz="2000" dirty="0"/>
          </a:p>
          <a:p>
            <a:r>
              <a:rPr lang="de-DE" sz="2000" dirty="0"/>
              <a:t>„Originalgetreue“ Konfiguration des </a:t>
            </a:r>
            <a:r>
              <a:rPr lang="de-DE" sz="2000" dirty="0" err="1"/>
              <a:t>Gazebo</a:t>
            </a:r>
            <a:r>
              <a:rPr lang="de-DE" sz="2000" dirty="0"/>
              <a:t>-Plugins der Tiefenkamera</a:t>
            </a:r>
          </a:p>
          <a:p>
            <a:r>
              <a:rPr lang="de-DE" sz="2000" dirty="0"/>
              <a:t>Definition der ROS Topics, auf denen die Kameradaten gesendet werden </a:t>
            </a:r>
            <a:endParaRPr lang="de-DE" sz="2000" dirty="0">
              <a:cs typeface="Calibri"/>
            </a:endParaRPr>
          </a:p>
          <a:p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7195B24-0BB4-41C0-A492-1523FD30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620" y="530372"/>
            <a:ext cx="2399371" cy="2897939"/>
          </a:xfrm>
          <a:prstGeom prst="rect">
            <a:avLst/>
          </a:prstGeom>
        </p:spPr>
      </p:pic>
      <p:pic>
        <p:nvPicPr>
          <p:cNvPr id="5" name="Grafik 5" descr="Ein Bild, das Text, Satellit enthält.&#10;&#10;Beschreibung automatisch generiert.">
            <a:extLst>
              <a:ext uri="{FF2B5EF4-FFF2-40B4-BE49-F238E27FC236}">
                <a16:creationId xmlns:a16="http://schemas.microsoft.com/office/drawing/2014/main" id="{3092F129-027E-4B6E-BF2C-156534FC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521" y="4158354"/>
            <a:ext cx="2083420" cy="191453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F6ED33-DB44-4377-A79A-337EEE91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3B4DF-B947-4CFD-AC8B-0F35099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8D2B2-3DCA-4839-A779-67200037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141" y="1825625"/>
            <a:ext cx="5220391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de-DE" sz="2400" dirty="0"/>
          </a:p>
          <a:p>
            <a:r>
              <a:rPr lang="de-DE" sz="2400" dirty="0"/>
              <a:t>Zu greifende Objekte können dynamisch in die Welt eingefügt werden</a:t>
            </a:r>
          </a:p>
          <a:p>
            <a:endParaRPr lang="de-DE" sz="2400" dirty="0"/>
          </a:p>
          <a:p>
            <a:r>
              <a:rPr lang="de-DE" sz="2400" dirty="0"/>
              <a:t>Steuerung des simulierten Roboters über das Move-Group-Interface (analog zum realen Roboter)</a:t>
            </a:r>
          </a:p>
          <a:p>
            <a:endParaRPr lang="de-DE" sz="2400" dirty="0"/>
          </a:p>
          <a:p>
            <a:r>
              <a:rPr lang="de-DE" sz="2400" dirty="0"/>
              <a:t>Nutzung der </a:t>
            </a:r>
            <a:r>
              <a:rPr lang="de-DE" sz="2400" dirty="0" err="1"/>
              <a:t>effort_controllers</a:t>
            </a:r>
            <a:r>
              <a:rPr lang="de-DE" sz="2400" dirty="0"/>
              <a:t>/ </a:t>
            </a:r>
            <a:r>
              <a:rPr lang="de-DE" sz="2400" dirty="0" err="1"/>
              <a:t>JointTrajectoryController</a:t>
            </a:r>
            <a:r>
              <a:rPr lang="de-DE" sz="2400" dirty="0"/>
              <a:t>, um Objekte zu greifen</a:t>
            </a:r>
          </a:p>
          <a:p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DE37FD4B-9268-4F85-A74D-27D7C99B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2073385"/>
            <a:ext cx="6506737" cy="385423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F20594-85BB-453C-B4FC-60FBAA1D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DE9A5-571D-4BBB-A53E-64F0C041AF9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89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615</Words>
  <Application>Microsoft Office PowerPoint</Application>
  <PresentationFormat>Breitbild</PresentationFormat>
  <Paragraphs>175</Paragraphs>
  <Slides>25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Intel Clear Pro</vt:lpstr>
      <vt:lpstr>Office Theme</vt:lpstr>
      <vt:lpstr>Konzeption und Implementierung einer KI-gestützten Bin-Picking-Anwendung für einen mit einer Tiefenkamera ausgestatteten kollaborativen Roboter</vt:lpstr>
      <vt:lpstr>Gliederung</vt:lpstr>
      <vt:lpstr>Projektbeschreibung</vt:lpstr>
      <vt:lpstr>Projekt</vt:lpstr>
      <vt:lpstr>Umsetzung</vt:lpstr>
      <vt:lpstr>Inbetriebnahme: Intel Realsense L515</vt:lpstr>
      <vt:lpstr>Simulation</vt:lpstr>
      <vt:lpstr>Simulation</vt:lpstr>
      <vt:lpstr>Simulation</vt:lpstr>
      <vt:lpstr>Fusion von Punktewolken</vt:lpstr>
      <vt:lpstr>Greifposenerkennung</vt:lpstr>
      <vt:lpstr>Greifposenerkennung</vt:lpstr>
      <vt:lpstr>Software - Paketstruktur</vt:lpstr>
      <vt:lpstr>Software – GUI (Python)</vt:lpstr>
      <vt:lpstr>Realer Prototyp</vt:lpstr>
      <vt:lpstr>Realer Prototyp</vt:lpstr>
      <vt:lpstr>Realer Prototyp</vt:lpstr>
      <vt:lpstr>Ergebnis</vt:lpstr>
      <vt:lpstr>Simulation</vt:lpstr>
      <vt:lpstr>Realität</vt:lpstr>
      <vt:lpstr>Fazit und Ausblick</vt:lpstr>
      <vt:lpstr>Fazit</vt:lpstr>
      <vt:lpstr>Erweiterungs-/Verbesserungsmöglichkeiten</vt:lpstr>
      <vt:lpstr>Vielen Dank für die Aufmerksamkeit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Konzeption und Implementierung einer KI-gestützten Bin-Picking-Anwendung für einen mit einer Tiefenkamera ausgestatteten kollaborativen Roboter</dc:title>
  <dc:creator>David L</dc:creator>
  <cp:lastModifiedBy>David L</cp:lastModifiedBy>
  <cp:revision>22</cp:revision>
  <dcterms:created xsi:type="dcterms:W3CDTF">2021-07-05T20:57:12Z</dcterms:created>
  <dcterms:modified xsi:type="dcterms:W3CDTF">2021-07-15T17:04:30Z</dcterms:modified>
</cp:coreProperties>
</file>